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1" r:id="rId6"/>
    <p:sldId id="261" r:id="rId7"/>
    <p:sldId id="270" r:id="rId8"/>
    <p:sldId id="262" r:id="rId9"/>
    <p:sldId id="269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707" autoAdjust="0"/>
  </p:normalViewPr>
  <p:slideViewPr>
    <p:cSldViewPr snapToGrid="0">
      <p:cViewPr varScale="1">
        <p:scale>
          <a:sx n="60" d="100"/>
          <a:sy n="60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FB319-E7FA-4A9C-A554-DB8645531D6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19F8C0-C6E2-4837-8E5C-89E3B60ACCE4}">
      <dgm:prSet phldrT="[Text]"/>
      <dgm:spPr/>
      <dgm:t>
        <a:bodyPr/>
        <a:lstStyle/>
        <a:p>
          <a:r>
            <a:rPr lang="en-US" dirty="0"/>
            <a:t>140 students abroad winter quarter</a:t>
          </a:r>
        </a:p>
      </dgm:t>
    </dgm:pt>
    <dgm:pt modelId="{0F91220B-12E5-4E69-B10E-4528FF4065BB}" type="parTrans" cxnId="{5C3E56C5-B35B-4D29-B49E-C65C3F94621C}">
      <dgm:prSet/>
      <dgm:spPr/>
      <dgm:t>
        <a:bodyPr/>
        <a:lstStyle/>
        <a:p>
          <a:endParaRPr lang="en-US"/>
        </a:p>
      </dgm:t>
    </dgm:pt>
    <dgm:pt modelId="{D37B611D-DF54-405A-8FA1-4AA971481CDE}" type="sibTrans" cxnId="{5C3E56C5-B35B-4D29-B49E-C65C3F94621C}">
      <dgm:prSet/>
      <dgm:spPr/>
      <dgm:t>
        <a:bodyPr/>
        <a:lstStyle/>
        <a:p>
          <a:endParaRPr lang="en-US"/>
        </a:p>
      </dgm:t>
    </dgm:pt>
    <dgm:pt modelId="{63147F79-DB0D-4C33-909D-E3B0659F660E}">
      <dgm:prSet phldrT="[Text]"/>
      <dgm:spPr/>
      <dgm:t>
        <a:bodyPr/>
        <a:lstStyle/>
        <a:p>
          <a:r>
            <a:rPr lang="en-US" dirty="0"/>
            <a:t>132 returned</a:t>
          </a:r>
        </a:p>
      </dgm:t>
    </dgm:pt>
    <dgm:pt modelId="{4C5A484E-0F75-4844-869F-68563D5A2249}" type="parTrans" cxnId="{58242DDB-A030-48C7-932B-987B6AD8874B}">
      <dgm:prSet/>
      <dgm:spPr/>
      <dgm:t>
        <a:bodyPr/>
        <a:lstStyle/>
        <a:p>
          <a:endParaRPr lang="en-US"/>
        </a:p>
      </dgm:t>
    </dgm:pt>
    <dgm:pt modelId="{8407F5F7-27C0-4A1C-9443-E51077D4530F}" type="sibTrans" cxnId="{58242DDB-A030-48C7-932B-987B6AD8874B}">
      <dgm:prSet/>
      <dgm:spPr/>
      <dgm:t>
        <a:bodyPr/>
        <a:lstStyle/>
        <a:p>
          <a:endParaRPr lang="en-US"/>
        </a:p>
      </dgm:t>
    </dgm:pt>
    <dgm:pt modelId="{44A23FD5-F1E4-42AF-A814-6124081CFA9E}">
      <dgm:prSet phldrT="[Text]"/>
      <dgm:spPr/>
      <dgm:t>
        <a:bodyPr/>
        <a:lstStyle/>
        <a:p>
          <a:r>
            <a:rPr lang="en-US" dirty="0"/>
            <a:t>8 petitioned to stay abroad</a:t>
          </a:r>
        </a:p>
      </dgm:t>
    </dgm:pt>
    <dgm:pt modelId="{B08749FA-630C-40CC-99C4-5D6392A8C470}" type="parTrans" cxnId="{A74D8D94-B70A-444A-8D2A-8085297B7B80}">
      <dgm:prSet/>
      <dgm:spPr/>
      <dgm:t>
        <a:bodyPr/>
        <a:lstStyle/>
        <a:p>
          <a:endParaRPr lang="en-US"/>
        </a:p>
      </dgm:t>
    </dgm:pt>
    <dgm:pt modelId="{A8686B5C-2583-4518-B02F-9704384D5F3A}" type="sibTrans" cxnId="{A74D8D94-B70A-444A-8D2A-8085297B7B80}">
      <dgm:prSet/>
      <dgm:spPr/>
      <dgm:t>
        <a:bodyPr/>
        <a:lstStyle/>
        <a:p>
          <a:endParaRPr lang="en-US"/>
        </a:p>
      </dgm:t>
    </dgm:pt>
    <dgm:pt modelId="{523DCBEA-799F-4A02-94E1-716F7424FE5B}" type="pres">
      <dgm:prSet presAssocID="{8F8FB319-E7FA-4A9C-A554-DB8645531D6D}" presName="outerComposite" presStyleCnt="0">
        <dgm:presLayoutVars>
          <dgm:chMax val="5"/>
          <dgm:dir/>
          <dgm:resizeHandles val="exact"/>
        </dgm:presLayoutVars>
      </dgm:prSet>
      <dgm:spPr/>
    </dgm:pt>
    <dgm:pt modelId="{A8D878A8-A527-4EC8-B65F-BAA35BC6262D}" type="pres">
      <dgm:prSet presAssocID="{8F8FB319-E7FA-4A9C-A554-DB8645531D6D}" presName="dummyMaxCanvas" presStyleCnt="0">
        <dgm:presLayoutVars/>
      </dgm:prSet>
      <dgm:spPr/>
    </dgm:pt>
    <dgm:pt modelId="{DFEB2E88-382B-4CE9-930C-8D5D49549634}" type="pres">
      <dgm:prSet presAssocID="{8F8FB319-E7FA-4A9C-A554-DB8645531D6D}" presName="ThreeNodes_1" presStyleLbl="node1" presStyleIdx="0" presStyleCnt="3">
        <dgm:presLayoutVars>
          <dgm:bulletEnabled val="1"/>
        </dgm:presLayoutVars>
      </dgm:prSet>
      <dgm:spPr/>
    </dgm:pt>
    <dgm:pt modelId="{F5E794A3-FEEB-47DE-919A-F28A9338D708}" type="pres">
      <dgm:prSet presAssocID="{8F8FB319-E7FA-4A9C-A554-DB8645531D6D}" presName="ThreeNodes_2" presStyleLbl="node1" presStyleIdx="1" presStyleCnt="3">
        <dgm:presLayoutVars>
          <dgm:bulletEnabled val="1"/>
        </dgm:presLayoutVars>
      </dgm:prSet>
      <dgm:spPr/>
    </dgm:pt>
    <dgm:pt modelId="{02E28401-7E42-4E87-B348-A519BC186681}" type="pres">
      <dgm:prSet presAssocID="{8F8FB319-E7FA-4A9C-A554-DB8645531D6D}" presName="ThreeNodes_3" presStyleLbl="node1" presStyleIdx="2" presStyleCnt="3">
        <dgm:presLayoutVars>
          <dgm:bulletEnabled val="1"/>
        </dgm:presLayoutVars>
      </dgm:prSet>
      <dgm:spPr/>
    </dgm:pt>
    <dgm:pt modelId="{3B734447-669C-4610-AFFE-9686CFBCEA3C}" type="pres">
      <dgm:prSet presAssocID="{8F8FB319-E7FA-4A9C-A554-DB8645531D6D}" presName="ThreeConn_1-2" presStyleLbl="fgAccFollowNode1" presStyleIdx="0" presStyleCnt="2">
        <dgm:presLayoutVars>
          <dgm:bulletEnabled val="1"/>
        </dgm:presLayoutVars>
      </dgm:prSet>
      <dgm:spPr/>
    </dgm:pt>
    <dgm:pt modelId="{20DBC330-A518-4915-B9EE-C22DD1C11460}" type="pres">
      <dgm:prSet presAssocID="{8F8FB319-E7FA-4A9C-A554-DB8645531D6D}" presName="ThreeConn_2-3" presStyleLbl="fgAccFollowNode1" presStyleIdx="1" presStyleCnt="2">
        <dgm:presLayoutVars>
          <dgm:bulletEnabled val="1"/>
        </dgm:presLayoutVars>
      </dgm:prSet>
      <dgm:spPr/>
    </dgm:pt>
    <dgm:pt modelId="{7DD681D0-C40A-418F-A307-F9AA68D4A0E9}" type="pres">
      <dgm:prSet presAssocID="{8F8FB319-E7FA-4A9C-A554-DB8645531D6D}" presName="ThreeNodes_1_text" presStyleLbl="node1" presStyleIdx="2" presStyleCnt="3">
        <dgm:presLayoutVars>
          <dgm:bulletEnabled val="1"/>
        </dgm:presLayoutVars>
      </dgm:prSet>
      <dgm:spPr/>
    </dgm:pt>
    <dgm:pt modelId="{10428F1F-E1E0-463F-8CF2-BA5238EFB1F9}" type="pres">
      <dgm:prSet presAssocID="{8F8FB319-E7FA-4A9C-A554-DB8645531D6D}" presName="ThreeNodes_2_text" presStyleLbl="node1" presStyleIdx="2" presStyleCnt="3">
        <dgm:presLayoutVars>
          <dgm:bulletEnabled val="1"/>
        </dgm:presLayoutVars>
      </dgm:prSet>
      <dgm:spPr/>
    </dgm:pt>
    <dgm:pt modelId="{ECA15551-7A8C-4AEE-9748-51D19E416D18}" type="pres">
      <dgm:prSet presAssocID="{8F8FB319-E7FA-4A9C-A554-DB8645531D6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0FD4802-67D7-40BC-AACD-B3A2153C9274}" type="presOf" srcId="{8F8FB319-E7FA-4A9C-A554-DB8645531D6D}" destId="{523DCBEA-799F-4A02-94E1-716F7424FE5B}" srcOrd="0" destOrd="0" presId="urn:microsoft.com/office/officeart/2005/8/layout/vProcess5"/>
    <dgm:cxn modelId="{742FE530-41B0-4041-B8C8-924AC3B64B6F}" type="presOf" srcId="{63147F79-DB0D-4C33-909D-E3B0659F660E}" destId="{10428F1F-E1E0-463F-8CF2-BA5238EFB1F9}" srcOrd="1" destOrd="0" presId="urn:microsoft.com/office/officeart/2005/8/layout/vProcess5"/>
    <dgm:cxn modelId="{19136E33-7C7D-472D-AB5E-56A5A22BB1A1}" type="presOf" srcId="{D37B611D-DF54-405A-8FA1-4AA971481CDE}" destId="{3B734447-669C-4610-AFFE-9686CFBCEA3C}" srcOrd="0" destOrd="0" presId="urn:microsoft.com/office/officeart/2005/8/layout/vProcess5"/>
    <dgm:cxn modelId="{B70A3737-175E-4FA6-986C-D935F7333AA9}" type="presOf" srcId="{44A23FD5-F1E4-42AF-A814-6124081CFA9E}" destId="{ECA15551-7A8C-4AEE-9748-51D19E416D18}" srcOrd="1" destOrd="0" presId="urn:microsoft.com/office/officeart/2005/8/layout/vProcess5"/>
    <dgm:cxn modelId="{19723041-1388-495E-9627-B2C728577EE6}" type="presOf" srcId="{44A23FD5-F1E4-42AF-A814-6124081CFA9E}" destId="{02E28401-7E42-4E87-B348-A519BC186681}" srcOrd="0" destOrd="0" presId="urn:microsoft.com/office/officeart/2005/8/layout/vProcess5"/>
    <dgm:cxn modelId="{6467B76E-BFE4-4614-96A9-638E1B38A53D}" type="presOf" srcId="{8407F5F7-27C0-4A1C-9443-E51077D4530F}" destId="{20DBC330-A518-4915-B9EE-C22DD1C11460}" srcOrd="0" destOrd="0" presId="urn:microsoft.com/office/officeart/2005/8/layout/vProcess5"/>
    <dgm:cxn modelId="{6BB4D576-DAE4-4A13-80C9-9132CC575A41}" type="presOf" srcId="{1B19F8C0-C6E2-4837-8E5C-89E3B60ACCE4}" destId="{DFEB2E88-382B-4CE9-930C-8D5D49549634}" srcOrd="0" destOrd="0" presId="urn:microsoft.com/office/officeart/2005/8/layout/vProcess5"/>
    <dgm:cxn modelId="{A74D8D94-B70A-444A-8D2A-8085297B7B80}" srcId="{8F8FB319-E7FA-4A9C-A554-DB8645531D6D}" destId="{44A23FD5-F1E4-42AF-A814-6124081CFA9E}" srcOrd="2" destOrd="0" parTransId="{B08749FA-630C-40CC-99C4-5D6392A8C470}" sibTransId="{A8686B5C-2583-4518-B02F-9704384D5F3A}"/>
    <dgm:cxn modelId="{8635949F-0832-4CC9-9A53-6E9478E575AB}" type="presOf" srcId="{1B19F8C0-C6E2-4837-8E5C-89E3B60ACCE4}" destId="{7DD681D0-C40A-418F-A307-F9AA68D4A0E9}" srcOrd="1" destOrd="0" presId="urn:microsoft.com/office/officeart/2005/8/layout/vProcess5"/>
    <dgm:cxn modelId="{C48A5AA5-4DFF-4CC1-AE97-7FFD467D3D8C}" type="presOf" srcId="{63147F79-DB0D-4C33-909D-E3B0659F660E}" destId="{F5E794A3-FEEB-47DE-919A-F28A9338D708}" srcOrd="0" destOrd="0" presId="urn:microsoft.com/office/officeart/2005/8/layout/vProcess5"/>
    <dgm:cxn modelId="{5C3E56C5-B35B-4D29-B49E-C65C3F94621C}" srcId="{8F8FB319-E7FA-4A9C-A554-DB8645531D6D}" destId="{1B19F8C0-C6E2-4837-8E5C-89E3B60ACCE4}" srcOrd="0" destOrd="0" parTransId="{0F91220B-12E5-4E69-B10E-4528FF4065BB}" sibTransId="{D37B611D-DF54-405A-8FA1-4AA971481CDE}"/>
    <dgm:cxn modelId="{58242DDB-A030-48C7-932B-987B6AD8874B}" srcId="{8F8FB319-E7FA-4A9C-A554-DB8645531D6D}" destId="{63147F79-DB0D-4C33-909D-E3B0659F660E}" srcOrd="1" destOrd="0" parTransId="{4C5A484E-0F75-4844-869F-68563D5A2249}" sibTransId="{8407F5F7-27C0-4A1C-9443-E51077D4530F}"/>
    <dgm:cxn modelId="{8B406DC3-6411-4C2E-8634-3D43BE4B6109}" type="presParOf" srcId="{523DCBEA-799F-4A02-94E1-716F7424FE5B}" destId="{A8D878A8-A527-4EC8-B65F-BAA35BC6262D}" srcOrd="0" destOrd="0" presId="urn:microsoft.com/office/officeart/2005/8/layout/vProcess5"/>
    <dgm:cxn modelId="{69969621-E5A1-4AC6-AFD8-BA1930C87E5D}" type="presParOf" srcId="{523DCBEA-799F-4A02-94E1-716F7424FE5B}" destId="{DFEB2E88-382B-4CE9-930C-8D5D49549634}" srcOrd="1" destOrd="0" presId="urn:microsoft.com/office/officeart/2005/8/layout/vProcess5"/>
    <dgm:cxn modelId="{5FE3EE15-7F02-4C3A-A89A-EC0414DDFF74}" type="presParOf" srcId="{523DCBEA-799F-4A02-94E1-716F7424FE5B}" destId="{F5E794A3-FEEB-47DE-919A-F28A9338D708}" srcOrd="2" destOrd="0" presId="urn:microsoft.com/office/officeart/2005/8/layout/vProcess5"/>
    <dgm:cxn modelId="{4FBDB6CE-BF74-4FFE-87FE-BB569BC23309}" type="presParOf" srcId="{523DCBEA-799F-4A02-94E1-716F7424FE5B}" destId="{02E28401-7E42-4E87-B348-A519BC186681}" srcOrd="3" destOrd="0" presId="urn:microsoft.com/office/officeart/2005/8/layout/vProcess5"/>
    <dgm:cxn modelId="{EBBE61B9-04DC-473F-83F8-2DA30350BFD3}" type="presParOf" srcId="{523DCBEA-799F-4A02-94E1-716F7424FE5B}" destId="{3B734447-669C-4610-AFFE-9686CFBCEA3C}" srcOrd="4" destOrd="0" presId="urn:microsoft.com/office/officeart/2005/8/layout/vProcess5"/>
    <dgm:cxn modelId="{06829FF1-74A6-40A4-9807-7D8D2FB3C6F4}" type="presParOf" srcId="{523DCBEA-799F-4A02-94E1-716F7424FE5B}" destId="{20DBC330-A518-4915-B9EE-C22DD1C11460}" srcOrd="5" destOrd="0" presId="urn:microsoft.com/office/officeart/2005/8/layout/vProcess5"/>
    <dgm:cxn modelId="{EEB70BFA-482E-4CC0-9F6B-223EDCA02512}" type="presParOf" srcId="{523DCBEA-799F-4A02-94E1-716F7424FE5B}" destId="{7DD681D0-C40A-418F-A307-F9AA68D4A0E9}" srcOrd="6" destOrd="0" presId="urn:microsoft.com/office/officeart/2005/8/layout/vProcess5"/>
    <dgm:cxn modelId="{7321DE0B-E14F-4760-BEEB-E46018A5DC28}" type="presParOf" srcId="{523DCBEA-799F-4A02-94E1-716F7424FE5B}" destId="{10428F1F-E1E0-463F-8CF2-BA5238EFB1F9}" srcOrd="7" destOrd="0" presId="urn:microsoft.com/office/officeart/2005/8/layout/vProcess5"/>
    <dgm:cxn modelId="{54C3C527-D439-4104-8BF5-1D1D3359FFB7}" type="presParOf" srcId="{523DCBEA-799F-4A02-94E1-716F7424FE5B}" destId="{ECA15551-7A8C-4AEE-9748-51D19E416D1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B2E88-382B-4CE9-930C-8D5D49549634}">
      <dsp:nvSpPr>
        <dsp:cNvPr id="0" name=""/>
        <dsp:cNvSpPr/>
      </dsp:nvSpPr>
      <dsp:spPr>
        <a:xfrm>
          <a:off x="0" y="0"/>
          <a:ext cx="8391763" cy="1211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140 students abroad winter quarter</a:t>
          </a:r>
        </a:p>
      </dsp:txBody>
      <dsp:txXfrm>
        <a:off x="35486" y="35486"/>
        <a:ext cx="7084374" cy="1140608"/>
      </dsp:txXfrm>
    </dsp:sp>
    <dsp:sp modelId="{F5E794A3-FEEB-47DE-919A-F28A9338D708}">
      <dsp:nvSpPr>
        <dsp:cNvPr id="0" name=""/>
        <dsp:cNvSpPr/>
      </dsp:nvSpPr>
      <dsp:spPr>
        <a:xfrm>
          <a:off x="740449" y="1413510"/>
          <a:ext cx="8391763" cy="1211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132 returned</a:t>
          </a:r>
        </a:p>
      </dsp:txBody>
      <dsp:txXfrm>
        <a:off x="775935" y="1448996"/>
        <a:ext cx="6792814" cy="1140608"/>
      </dsp:txXfrm>
    </dsp:sp>
    <dsp:sp modelId="{02E28401-7E42-4E87-B348-A519BC186681}">
      <dsp:nvSpPr>
        <dsp:cNvPr id="0" name=""/>
        <dsp:cNvSpPr/>
      </dsp:nvSpPr>
      <dsp:spPr>
        <a:xfrm>
          <a:off x="1480899" y="2827020"/>
          <a:ext cx="8391763" cy="1211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8 petitioned to stay abroad</a:t>
          </a:r>
        </a:p>
      </dsp:txBody>
      <dsp:txXfrm>
        <a:off x="1516385" y="2862506"/>
        <a:ext cx="6792814" cy="1140608"/>
      </dsp:txXfrm>
    </dsp:sp>
    <dsp:sp modelId="{3B734447-669C-4610-AFFE-9686CFBCEA3C}">
      <dsp:nvSpPr>
        <dsp:cNvPr id="0" name=""/>
        <dsp:cNvSpPr/>
      </dsp:nvSpPr>
      <dsp:spPr>
        <a:xfrm>
          <a:off x="7604236" y="918781"/>
          <a:ext cx="787527" cy="787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7781430" y="918781"/>
        <a:ext cx="433139" cy="592614"/>
      </dsp:txXfrm>
    </dsp:sp>
    <dsp:sp modelId="{20DBC330-A518-4915-B9EE-C22DD1C11460}">
      <dsp:nvSpPr>
        <dsp:cNvPr id="0" name=""/>
        <dsp:cNvSpPr/>
      </dsp:nvSpPr>
      <dsp:spPr>
        <a:xfrm>
          <a:off x="8344686" y="2324214"/>
          <a:ext cx="787527" cy="787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521880" y="2324214"/>
        <a:ext cx="433139" cy="592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Introductions</a:t>
            </a:r>
            <a:r>
              <a:rPr lang="en-US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(Ryan, Chris, and Education Abroad staff), expectations (share what you feel comfortable, discuss reporting due to risk concerns/EOO), acknowledge limitations of Zoom, disclaimer that session is not a form of mental health treatment</a:t>
            </a:r>
          </a:p>
          <a:p>
            <a:r>
              <a:rPr lang="en-US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Advisors will be here for additional support, let students know they can connect via audio only if more comfortable</a:t>
            </a:r>
          </a:p>
          <a:p>
            <a:r>
              <a:rPr lang="en-US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with a grounding/breathing exercise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4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Mention that we will also do our best to answer questions and</a:t>
            </a:r>
            <a:r>
              <a:rPr lang="en-US" baseline="0" dirty="0"/>
              <a:t> if unable, will follow-up or try to connect students with someone who can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</a:t>
            </a:r>
            <a:r>
              <a:rPr lang="en-US" baseline="0" dirty="0"/>
              <a:t> you had been abroad for months, weeks, or just a few days.</a:t>
            </a:r>
          </a:p>
          <a:p>
            <a:r>
              <a:rPr lang="en-US" baseline="0" dirty="0"/>
              <a:t>Most (if not all) of you had been planning, preparing, and saving for this for a long time</a:t>
            </a:r>
          </a:p>
          <a:p>
            <a:r>
              <a:rPr lang="en-US" b="1" baseline="0" dirty="0"/>
              <a:t>None of you had planned for this or expected this to happen</a:t>
            </a:r>
            <a:r>
              <a:rPr lang="en-US" baseline="0" dirty="0"/>
              <a:t> (pandemic not covered in pre-departure sessions)</a:t>
            </a:r>
          </a:p>
          <a:p>
            <a:r>
              <a:rPr lang="en-US" baseline="0" dirty="0"/>
              <a:t>For many students, the idea of “loss of dream” (what they had been planning/thinking about)</a:t>
            </a:r>
          </a:p>
          <a:p>
            <a:r>
              <a:rPr lang="en-US" baseline="0" dirty="0"/>
              <a:t>Overall, </a:t>
            </a:r>
            <a:r>
              <a:rPr lang="en-US" b="1" baseline="0" dirty="0"/>
              <a:t>45,000</a:t>
            </a:r>
            <a:r>
              <a:rPr lang="en-US" b="0" baseline="0" dirty="0"/>
              <a:t> Americans abroad have been repatriated by the State Department since the end of January (CNN)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  <a:r>
              <a:rPr lang="en-US" baseline="0" dirty="0"/>
              <a:t> in greater detail the challenges of re-acclimating after study abroad and the added impact of returning amid a world-wide pandemic</a:t>
            </a:r>
          </a:p>
          <a:p>
            <a:r>
              <a:rPr lang="en-US" baseline="0" dirty="0"/>
              <a:t>Acknowledge the added layer of a sudden and unexpected complete change in plans</a:t>
            </a:r>
          </a:p>
          <a:p>
            <a:r>
              <a:rPr lang="en-US" baseline="0" dirty="0"/>
              <a:t>Desire to share experience with others; however, may be overshadowed by COVID-19 and, others struggle to relate to what students experienced abroad</a:t>
            </a:r>
          </a:p>
          <a:p>
            <a:r>
              <a:rPr lang="en-US" baseline="0" dirty="0"/>
              <a:t>“Feeling like a square peg in a round hole” (reverse culture shock)</a:t>
            </a:r>
          </a:p>
          <a:p>
            <a:r>
              <a:rPr lang="en-US" baseline="0" dirty="0"/>
              <a:t>Students may be reluctant to share (e.g. feeling the experience is incomplete, feeling that more attention will be placed on immediate needs related to pandemic)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5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what students</a:t>
            </a:r>
            <a:r>
              <a:rPr lang="en-US" baseline="0" dirty="0"/>
              <a:t> have shared to normalize, affirm, and validate their experiences. Ask for students to share what else they would include</a:t>
            </a:r>
          </a:p>
          <a:p>
            <a:r>
              <a:rPr lang="en-US" dirty="0"/>
              <a:t>Trouble with getting a plane ticket, borders closing, fear of being trapped in host country, mixed messages from federal/state/local governments</a:t>
            </a:r>
          </a:p>
          <a:p>
            <a:r>
              <a:rPr lang="en-US" dirty="0"/>
              <a:t>Reframing</a:t>
            </a:r>
            <a:r>
              <a:rPr lang="en-US" baseline="0" dirty="0"/>
              <a:t> worst case scenarios to help support students who may be engaged in all-or-nothing thinking (e.g. catastrophizing)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SAMHSA</a:t>
            </a:r>
          </a:p>
          <a:p>
            <a:r>
              <a:rPr lang="en-US" dirty="0"/>
              <a:t>Review common experiences/responses</a:t>
            </a:r>
            <a:r>
              <a:rPr lang="en-US" baseline="0" dirty="0"/>
              <a:t> related to COVID-19, which all contribute to sense of anxiety/fear/worry</a:t>
            </a:r>
          </a:p>
          <a:p>
            <a:r>
              <a:rPr lang="en-US" baseline="0" dirty="0"/>
              <a:t>Make note that discrimination has been another salient aspect for certain groups</a:t>
            </a:r>
          </a:p>
          <a:p>
            <a:r>
              <a:rPr lang="en-US" baseline="0" dirty="0"/>
              <a:t>Offer self-disclosure as appropriate (e.g. Ryan in DR)</a:t>
            </a:r>
          </a:p>
          <a:p>
            <a:r>
              <a:rPr lang="en-US" baseline="0" dirty="0"/>
              <a:t>Can acknowledge parents/family/caregivers and the loss of autonomy (e.g. wanting to know students are safe, well)</a:t>
            </a:r>
          </a:p>
          <a:p>
            <a:r>
              <a:rPr lang="en-US" baseline="0" dirty="0"/>
              <a:t>Explicitly address pressure to feel “normal” during current circumstances, it’s ok to not be 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7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how COVID-19</a:t>
            </a:r>
            <a:r>
              <a:rPr lang="en-US" baseline="0" dirty="0"/>
              <a:t> has specifically contributed to stress/anxiety and trauma</a:t>
            </a:r>
          </a:p>
          <a:p>
            <a:r>
              <a:rPr lang="en-US" baseline="0" dirty="0"/>
              <a:t>Traumatic stress among 29% of people surveyed who had been quarantined during 2003 SARS outbreak</a:t>
            </a:r>
          </a:p>
          <a:p>
            <a:r>
              <a:rPr lang="en-US" baseline="0" dirty="0"/>
              <a:t>Similarities to culture shock though ways in which these symptoms manifest may differ; strategies to cope could be useful in current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1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note that everyone copes differently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20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Planning for the future (e.g.</a:t>
            </a:r>
            <a:r>
              <a:rPr lang="en-US" baseline="0" dirty="0"/>
              <a:t> study abroad plans, classes, work, travel, etc.)</a:t>
            </a:r>
          </a:p>
          <a:p>
            <a:r>
              <a:rPr lang="en-US" baseline="0" dirty="0"/>
              <a:t>Alternative ways to get abroad such as Peace Corp, woofing, grad school, volunteering</a:t>
            </a:r>
          </a:p>
          <a:p>
            <a:r>
              <a:rPr lang="en-US" baseline="0" dirty="0"/>
              <a:t>Permission to not be “good” at the abrupt change to taking classes online, adjusting to a new normal, adaptation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5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wu.edu/registrar/" TargetMode="External"/><Relationship Id="rId3" Type="http://schemas.openxmlformats.org/officeDocument/2006/relationships/hyperlink" Target="https://counseling.wwu.edu/" TargetMode="External"/><Relationship Id="rId7" Type="http://schemas.openxmlformats.org/officeDocument/2006/relationships/hyperlink" Target="http://www.finaid.wwu.edu/" TargetMode="External"/><Relationship Id="rId12" Type="http://schemas.openxmlformats.org/officeDocument/2006/relationships/hyperlink" Target="https://www.mayoclinic.org/diseases-conditions/coronavirus/in-depth/mental-health-covid-19/art-2048273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wu.edu/advising/" TargetMode="External"/><Relationship Id="rId11" Type="http://schemas.openxmlformats.org/officeDocument/2006/relationships/hyperlink" Target="https://www.psychologytoday.com/us" TargetMode="External"/><Relationship Id="rId5" Type="http://schemas.openxmlformats.org/officeDocument/2006/relationships/hyperlink" Target="https://lgbtq.wwu.edu/" TargetMode="External"/><Relationship Id="rId10" Type="http://schemas.openxmlformats.org/officeDocument/2006/relationships/hyperlink" Target="https://www.nami.org/" TargetMode="External"/><Relationship Id="rId4" Type="http://schemas.openxmlformats.org/officeDocument/2006/relationships/hyperlink" Target="https://studenthealth.wwu.edu/" TargetMode="External"/><Relationship Id="rId9" Type="http://schemas.openxmlformats.org/officeDocument/2006/relationships/hyperlink" Target="https://smallplanetstudio.com/how-to-help-returnees-through-early-unexpected-reentr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sites/default/files/tips-social-distancing-quarantine-isolation-03162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mi.org/Blogs/NAMI-Blog/March-2020/How-to-Protect-Your-Mental-Health-during-the-Cor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hewellnesssociety.org/free-coronavirus-anxiety-workboo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Coping through 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ABROAD + COUNSELING CENTER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Ryan Larsen, Ph.D. &amp; Chris Edwards,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Psy.D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Abroad Support Sessions 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4052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Resources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3000" y="1303808"/>
            <a:ext cx="4754880" cy="777240"/>
          </a:xfrm>
        </p:spPr>
        <p:txBody>
          <a:bodyPr/>
          <a:lstStyle/>
          <a:p>
            <a:r>
              <a:rPr lang="en-US" dirty="0"/>
              <a:t>Campus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43000" y="2081048"/>
            <a:ext cx="4754880" cy="437517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3"/>
              </a:rPr>
              <a:t>Counseling Center </a:t>
            </a:r>
            <a:endParaRPr lang="en-US" dirty="0"/>
          </a:p>
          <a:p>
            <a:pPr lvl="1"/>
            <a:r>
              <a:rPr lang="en-US" dirty="0" err="1"/>
              <a:t>Telementalhealth</a:t>
            </a:r>
            <a:endParaRPr lang="en-US" dirty="0"/>
          </a:p>
          <a:p>
            <a:pPr lvl="1"/>
            <a:r>
              <a:rPr lang="en-US" dirty="0"/>
              <a:t>Wellness Wednesdays</a:t>
            </a:r>
          </a:p>
          <a:p>
            <a:r>
              <a:rPr lang="en-US" dirty="0">
                <a:hlinkClick r:id="rId4"/>
              </a:rPr>
              <a:t>Student Health Center</a:t>
            </a:r>
            <a:endParaRPr lang="en-US" dirty="0"/>
          </a:p>
          <a:p>
            <a:pPr lvl="1"/>
            <a:r>
              <a:rPr lang="en-US" dirty="0"/>
              <a:t>Telehealth</a:t>
            </a:r>
          </a:p>
          <a:p>
            <a:r>
              <a:rPr lang="en-US" dirty="0"/>
              <a:t>Education Abroad</a:t>
            </a:r>
          </a:p>
          <a:p>
            <a:r>
              <a:rPr lang="en-US" dirty="0">
                <a:hlinkClick r:id="rId5"/>
              </a:rPr>
              <a:t>LGBTQ+ WWU</a:t>
            </a:r>
            <a:endParaRPr lang="en-US" dirty="0"/>
          </a:p>
          <a:p>
            <a:pPr lvl="1"/>
            <a:r>
              <a:rPr lang="en-US" dirty="0"/>
              <a:t>Queer Yoga: Mondays 12pm</a:t>
            </a:r>
          </a:p>
          <a:p>
            <a:pPr lvl="1"/>
            <a:r>
              <a:rPr lang="en-US" dirty="0"/>
              <a:t>Mindful Self-Compassion Workshop Series: Wednesdays 4pm</a:t>
            </a:r>
          </a:p>
          <a:p>
            <a:r>
              <a:rPr lang="en-US" dirty="0">
                <a:hlinkClick r:id="rId6"/>
              </a:rPr>
              <a:t>Academic Advising</a:t>
            </a:r>
            <a:endParaRPr lang="en-US" dirty="0"/>
          </a:p>
          <a:p>
            <a:r>
              <a:rPr lang="en-US" dirty="0">
                <a:hlinkClick r:id="rId7"/>
              </a:rPr>
              <a:t>Financial Aid</a:t>
            </a:r>
            <a:endParaRPr lang="en-US" dirty="0"/>
          </a:p>
          <a:p>
            <a:r>
              <a:rPr lang="en-US" dirty="0">
                <a:hlinkClick r:id="rId8"/>
              </a:rPr>
              <a:t>Registrar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63640" y="1303808"/>
            <a:ext cx="4754880" cy="777240"/>
          </a:xfrm>
        </p:spPr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63640" y="1956776"/>
            <a:ext cx="4754880" cy="3383280"/>
          </a:xfrm>
        </p:spPr>
        <p:txBody>
          <a:bodyPr>
            <a:normAutofit/>
          </a:bodyPr>
          <a:lstStyle/>
          <a:p>
            <a:r>
              <a:rPr lang="en-US" dirty="0">
                <a:hlinkClick r:id="rId9"/>
              </a:rPr>
              <a:t>Returnees</a:t>
            </a:r>
            <a:endParaRPr lang="en-US" dirty="0"/>
          </a:p>
          <a:p>
            <a:r>
              <a:rPr lang="en-US" dirty="0">
                <a:hlinkClick r:id="rId10"/>
              </a:rPr>
              <a:t>National Alliance on Mental Illness</a:t>
            </a:r>
            <a:endParaRPr lang="en-US" dirty="0"/>
          </a:p>
          <a:p>
            <a:r>
              <a:rPr lang="en-US" dirty="0">
                <a:hlinkClick r:id="rId11"/>
              </a:rPr>
              <a:t>Psychology Today</a:t>
            </a:r>
            <a:endParaRPr lang="en-US" dirty="0"/>
          </a:p>
          <a:p>
            <a:r>
              <a:rPr lang="en-US" dirty="0">
                <a:hlinkClick r:id="rId12"/>
              </a:rPr>
              <a:t>Mayo Clinic</a:t>
            </a:r>
            <a:endParaRPr lang="en-US" dirty="0"/>
          </a:p>
          <a:p>
            <a:r>
              <a:rPr lang="en-US" dirty="0"/>
              <a:t>Coronavirus Anxiety Workbook (pdf)</a:t>
            </a:r>
          </a:p>
          <a:p>
            <a:r>
              <a:rPr lang="en-US" dirty="0"/>
              <a:t>Study abroad providers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8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Session Intentions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aim to: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Create a space to process</a:t>
            </a:r>
          </a:p>
          <a:p>
            <a:r>
              <a:rPr lang="en-US" dirty="0"/>
              <a:t>Support a sense of community</a:t>
            </a:r>
          </a:p>
          <a:p>
            <a:r>
              <a:rPr lang="en-US" dirty="0"/>
              <a:t>Offer ways of coping</a:t>
            </a:r>
          </a:p>
          <a:p>
            <a:r>
              <a:rPr lang="en-US" dirty="0"/>
              <a:t>Share resources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 hope you will: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5318482" cy="3383280"/>
          </a:xfrm>
        </p:spPr>
        <p:txBody>
          <a:bodyPr/>
          <a:lstStyle/>
          <a:p>
            <a:r>
              <a:rPr lang="en-US" dirty="0"/>
              <a:t>Share if that would feel helpful</a:t>
            </a:r>
          </a:p>
          <a:p>
            <a:r>
              <a:rPr lang="en-US" dirty="0"/>
              <a:t>Reach out to peers if you need to connect</a:t>
            </a:r>
          </a:p>
          <a:p>
            <a:r>
              <a:rPr lang="en-US" dirty="0"/>
              <a:t>Practice taking care of yourself</a:t>
            </a:r>
          </a:p>
          <a:p>
            <a:r>
              <a:rPr lang="en-US" dirty="0"/>
              <a:t>Seek support as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3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Context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12169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ular Callout 2"/>
          <p:cNvSpPr/>
          <p:nvPr/>
        </p:nvSpPr>
        <p:spPr>
          <a:xfrm>
            <a:off x="9396249" y="609600"/>
            <a:ext cx="2380593" cy="851338"/>
          </a:xfrm>
          <a:prstGeom prst="wedgeRectCallout">
            <a:avLst>
              <a:gd name="adj1" fmla="val 44730"/>
              <a:gd name="adj2" fmla="val 93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did you learn about COVID-19?</a:t>
            </a:r>
          </a:p>
        </p:txBody>
      </p:sp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Adjusting Upon Return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Reverse culture shock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Norms, routines, language, food, etc.</a:t>
            </a:r>
          </a:p>
          <a:p>
            <a:r>
              <a:rPr lang="en-US" dirty="0"/>
              <a:t>Changes in peer groups/relationships</a:t>
            </a:r>
          </a:p>
          <a:p>
            <a:r>
              <a:rPr lang="en-US" dirty="0"/>
              <a:t>Lack of shared experience </a:t>
            </a:r>
          </a:p>
          <a:p>
            <a:r>
              <a:rPr lang="en-US" dirty="0"/>
              <a:t>Jet lag/time changes</a:t>
            </a:r>
          </a:p>
          <a:p>
            <a:r>
              <a:rPr lang="en-US" dirty="0"/>
              <a:t>Starting to process transformation abroad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Lack of stability/uncertainty</a:t>
            </a:r>
          </a:p>
          <a:p>
            <a:r>
              <a:rPr lang="en-US" dirty="0"/>
              <a:t>Concerns about health</a:t>
            </a:r>
          </a:p>
          <a:p>
            <a:r>
              <a:rPr lang="en-US" dirty="0"/>
              <a:t>Barriers to returning to the States</a:t>
            </a:r>
          </a:p>
          <a:p>
            <a:r>
              <a:rPr lang="en-US" dirty="0"/>
              <a:t>Screenings</a:t>
            </a:r>
          </a:p>
          <a:p>
            <a:r>
              <a:rPr lang="en-US" dirty="0"/>
              <a:t>Quarantine</a:t>
            </a:r>
          </a:p>
          <a:p>
            <a:r>
              <a:rPr lang="en-US" dirty="0"/>
              <a:t>Unable to resume routine</a:t>
            </a:r>
          </a:p>
          <a:p>
            <a:r>
              <a:rPr lang="en-US" dirty="0"/>
              <a:t>Returning to a different landscape…</a:t>
            </a:r>
          </a:p>
          <a:p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8646613" y="1103587"/>
            <a:ext cx="2711669" cy="1394424"/>
          </a:xfrm>
          <a:prstGeom prst="wedgeRectCallout">
            <a:avLst>
              <a:gd name="adj1" fmla="val 28586"/>
              <a:gd name="adj2" fmla="val 647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have you adjusted since returning?</a:t>
            </a:r>
          </a:p>
        </p:txBody>
      </p:sp>
    </p:spTree>
    <p:extLst>
      <p:ext uri="{BB962C8B-B14F-4D97-AF65-F5344CB8AC3E}">
        <p14:creationId xmlns:p14="http://schemas.microsoft.com/office/powerpoint/2010/main" val="81608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Shared Experiences: Study Abroad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Sudden upheaval /change in plans</a:t>
            </a:r>
          </a:p>
          <a:p>
            <a:r>
              <a:rPr lang="en-US" dirty="0"/>
              <a:t>Fear and uncertainty</a:t>
            </a:r>
          </a:p>
          <a:p>
            <a:r>
              <a:rPr lang="en-US" dirty="0"/>
              <a:t>Anxiety and stress</a:t>
            </a:r>
          </a:p>
          <a:p>
            <a:r>
              <a:rPr lang="en-US" dirty="0"/>
              <a:t>Trauma</a:t>
            </a:r>
          </a:p>
          <a:p>
            <a:r>
              <a:rPr lang="en-US" dirty="0"/>
              <a:t>Social distancing</a:t>
            </a:r>
          </a:p>
          <a:p>
            <a:r>
              <a:rPr lang="en-US" dirty="0"/>
              <a:t>Isolation</a:t>
            </a:r>
          </a:p>
          <a:p>
            <a:r>
              <a:rPr lang="en-US" dirty="0"/>
              <a:t>Self-quarantine</a:t>
            </a:r>
          </a:p>
          <a:p>
            <a:r>
              <a:rPr lang="en-US" dirty="0"/>
              <a:t>Scramble for housing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Worry about graduation</a:t>
            </a:r>
          </a:p>
          <a:p>
            <a:r>
              <a:rPr lang="en-US" dirty="0"/>
              <a:t>Concern about credits</a:t>
            </a:r>
          </a:p>
          <a:p>
            <a:r>
              <a:rPr lang="en-US" dirty="0"/>
              <a:t>Financial strain</a:t>
            </a:r>
          </a:p>
          <a:p>
            <a:r>
              <a:rPr lang="en-US" dirty="0"/>
              <a:t>Taking online courses</a:t>
            </a:r>
          </a:p>
          <a:p>
            <a:r>
              <a:rPr lang="en-US" dirty="0"/>
              <a:t>Local, state, and federal guidelines</a:t>
            </a:r>
          </a:p>
          <a:p>
            <a:r>
              <a:rPr lang="en-US" dirty="0"/>
              <a:t>Inundated with news/media</a:t>
            </a:r>
          </a:p>
          <a:p>
            <a:r>
              <a:rPr lang="en-US" dirty="0"/>
              <a:t>Overwhelmed</a:t>
            </a:r>
          </a:p>
          <a:p>
            <a:r>
              <a:rPr lang="en-US" dirty="0"/>
              <a:t>Lack of stability</a:t>
            </a:r>
          </a:p>
          <a:p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9096704" y="5273566"/>
            <a:ext cx="2506717" cy="898634"/>
          </a:xfrm>
          <a:prstGeom prst="wedgeRectCallout">
            <a:avLst>
              <a:gd name="adj1" fmla="val -29638"/>
              <a:gd name="adj2" fmla="val 74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did COVID-19 impact your host country?</a:t>
            </a:r>
          </a:p>
        </p:txBody>
      </p:sp>
    </p:spTree>
    <p:extLst>
      <p:ext uri="{BB962C8B-B14F-4D97-AF65-F5344CB8AC3E}">
        <p14:creationId xmlns:p14="http://schemas.microsoft.com/office/powerpoint/2010/main" val="392225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Shared Experiences: COVID-19 </a:t>
            </a:r>
            <a:r>
              <a:rPr lang="en-US" sz="2400" dirty="0">
                <a:latin typeface="Rockwell" panose="02060603020205020403" pitchFamily="18" charset="0"/>
                <a:hlinkClick r:id="rId3"/>
              </a:rPr>
              <a:t>(SAMHSA)</a:t>
            </a: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Worry about your own health/health of others</a:t>
            </a:r>
          </a:p>
          <a:p>
            <a:r>
              <a:rPr lang="en-US" dirty="0"/>
              <a:t>Monitoring symptoms</a:t>
            </a:r>
          </a:p>
          <a:p>
            <a:r>
              <a:rPr lang="en-US" dirty="0"/>
              <a:t>Loss of income</a:t>
            </a:r>
          </a:p>
          <a:p>
            <a:r>
              <a:rPr lang="en-US" dirty="0"/>
              <a:t>Challenge of adjusting to a new normal</a:t>
            </a:r>
          </a:p>
          <a:p>
            <a:r>
              <a:rPr lang="en-US" dirty="0"/>
              <a:t>Loneliness</a:t>
            </a:r>
          </a:p>
          <a:p>
            <a:r>
              <a:rPr lang="en-US" dirty="0"/>
              <a:t>Anger</a:t>
            </a:r>
          </a:p>
          <a:p>
            <a:r>
              <a:rPr lang="en-US" dirty="0"/>
              <a:t>Boredom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Symptoms of depression</a:t>
            </a:r>
          </a:p>
          <a:p>
            <a:r>
              <a:rPr lang="en-US" dirty="0"/>
              <a:t>Unhealthy ways of coping</a:t>
            </a:r>
          </a:p>
          <a:p>
            <a:r>
              <a:rPr lang="en-US" dirty="0"/>
              <a:t>Grief/loss</a:t>
            </a:r>
          </a:p>
          <a:p>
            <a:r>
              <a:rPr lang="en-US" dirty="0"/>
              <a:t>Helplessness/hopelessness</a:t>
            </a:r>
          </a:p>
          <a:p>
            <a:r>
              <a:rPr lang="en-US" dirty="0"/>
              <a:t>Stress/anxiety</a:t>
            </a:r>
          </a:p>
          <a:p>
            <a:r>
              <a:rPr lang="en-US" dirty="0"/>
              <a:t>Fight or flight response</a:t>
            </a:r>
          </a:p>
          <a:p>
            <a:r>
              <a:rPr lang="en-US" dirty="0"/>
              <a:t>Pressure to use “down time”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2981260" y="5104873"/>
            <a:ext cx="2916620" cy="1067325"/>
          </a:xfrm>
          <a:prstGeom prst="wedgeRectCallout">
            <a:avLst>
              <a:gd name="adj1" fmla="val 33221"/>
              <a:gd name="adj2" fmla="val 78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has your experience of COVID-19 been like since returning?</a:t>
            </a:r>
          </a:p>
        </p:txBody>
      </p:sp>
    </p:spTree>
    <p:extLst>
      <p:ext uri="{BB962C8B-B14F-4D97-AF65-F5344CB8AC3E}">
        <p14:creationId xmlns:p14="http://schemas.microsoft.com/office/powerpoint/2010/main" val="28104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Impacts on Mental Health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Anxiety/Stress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Increased worry, fear of bad things happening</a:t>
            </a:r>
          </a:p>
          <a:p>
            <a:r>
              <a:rPr lang="en-US" dirty="0"/>
              <a:t>Thinking of worst case scenarios</a:t>
            </a:r>
          </a:p>
          <a:p>
            <a:r>
              <a:rPr lang="en-US" dirty="0"/>
              <a:t>All-or-nothing views</a:t>
            </a:r>
          </a:p>
          <a:p>
            <a:r>
              <a:rPr lang="en-US" dirty="0"/>
              <a:t>Sleep issues</a:t>
            </a:r>
          </a:p>
          <a:p>
            <a:r>
              <a:rPr lang="en-US" dirty="0"/>
              <a:t>Changes in appetite</a:t>
            </a:r>
          </a:p>
          <a:p>
            <a:r>
              <a:rPr lang="en-US" dirty="0"/>
              <a:t>Irritability</a:t>
            </a:r>
          </a:p>
          <a:p>
            <a:r>
              <a:rPr lang="en-US" dirty="0"/>
              <a:t>Trouble relaxing</a:t>
            </a:r>
          </a:p>
          <a:p>
            <a:r>
              <a:rPr lang="en-US" dirty="0"/>
              <a:t>Feeling restless/on-edge</a:t>
            </a:r>
          </a:p>
          <a:p>
            <a:r>
              <a:rPr lang="en-US" dirty="0"/>
              <a:t>Trouble concentrating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Trauma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Hypervigilance</a:t>
            </a:r>
          </a:p>
          <a:p>
            <a:r>
              <a:rPr lang="en-US" dirty="0"/>
              <a:t>Avoidance</a:t>
            </a:r>
          </a:p>
          <a:p>
            <a:r>
              <a:rPr lang="en-US" dirty="0"/>
              <a:t>Re-experiencing</a:t>
            </a:r>
          </a:p>
          <a:p>
            <a:r>
              <a:rPr lang="en-US" dirty="0"/>
              <a:t>Nightmares</a:t>
            </a:r>
          </a:p>
          <a:p>
            <a:r>
              <a:rPr lang="en-US" dirty="0"/>
              <a:t>Mood changes</a:t>
            </a:r>
          </a:p>
          <a:p>
            <a:r>
              <a:rPr lang="en-US" dirty="0"/>
              <a:t>Change in views of the world</a:t>
            </a:r>
          </a:p>
          <a:p>
            <a:r>
              <a:rPr lang="en-US" dirty="0"/>
              <a:t>Feeling disconnected/detached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3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Ways to 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Gratitude</a:t>
            </a:r>
          </a:p>
          <a:p>
            <a:r>
              <a:rPr lang="en-US" dirty="0"/>
              <a:t>Use of distraction</a:t>
            </a:r>
          </a:p>
          <a:p>
            <a:r>
              <a:rPr lang="en-US" dirty="0"/>
              <a:t>Faith/spiritual practices</a:t>
            </a:r>
          </a:p>
          <a:p>
            <a:r>
              <a:rPr lang="en-US" dirty="0"/>
              <a:t>Set realistic goals</a:t>
            </a:r>
          </a:p>
          <a:p>
            <a:r>
              <a:rPr lang="en-US" dirty="0"/>
              <a:t>Future planning</a:t>
            </a:r>
          </a:p>
          <a:p>
            <a:r>
              <a:rPr lang="en-US" dirty="0"/>
              <a:t>Focus on the positive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Self-soothing using the senses</a:t>
            </a:r>
          </a:p>
          <a:p>
            <a:r>
              <a:rPr lang="en-US" dirty="0"/>
              <a:t>Mindfulness</a:t>
            </a:r>
          </a:p>
          <a:p>
            <a:r>
              <a:rPr lang="en-US" dirty="0"/>
              <a:t>Relaxation</a:t>
            </a:r>
          </a:p>
          <a:p>
            <a:r>
              <a:rPr lang="en-US" dirty="0"/>
              <a:t>Self-care</a:t>
            </a:r>
          </a:p>
          <a:p>
            <a:r>
              <a:rPr lang="en-US" dirty="0"/>
              <a:t>Pleasurable activities</a:t>
            </a:r>
          </a:p>
          <a:p>
            <a:r>
              <a:rPr lang="en-US" dirty="0"/>
              <a:t>Social support/connection</a:t>
            </a:r>
          </a:p>
          <a:p>
            <a:r>
              <a:rPr lang="en-US" dirty="0"/>
              <a:t>Reframing</a:t>
            </a: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8428307" y="5163207"/>
            <a:ext cx="2963917" cy="100899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are you getting by?</a:t>
            </a:r>
          </a:p>
        </p:txBody>
      </p:sp>
    </p:spTree>
    <p:extLst>
      <p:ext uri="{BB962C8B-B14F-4D97-AF65-F5344CB8AC3E}">
        <p14:creationId xmlns:p14="http://schemas.microsoft.com/office/powerpoint/2010/main" val="421073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Ways to Cope With COVID-19 </a:t>
            </a:r>
            <a:r>
              <a:rPr lang="en-US" dirty="0">
                <a:latin typeface="Rockwell" panose="02060603020205020403" pitchFamily="18" charset="0"/>
                <a:hlinkClick r:id="rId3"/>
              </a:rPr>
              <a:t>(</a:t>
            </a:r>
            <a:r>
              <a:rPr lang="en-US" sz="2400" dirty="0">
                <a:latin typeface="Rockwell" panose="02060603020205020403" pitchFamily="18" charset="0"/>
                <a:hlinkClick r:id="rId3"/>
              </a:rPr>
              <a:t>NAMI</a:t>
            </a:r>
            <a:r>
              <a:rPr lang="en-US" dirty="0">
                <a:latin typeface="Rockwell" panose="02060603020205020403" pitchFamily="18" charset="0"/>
                <a:hlinkClick r:id="rId3"/>
              </a:rPr>
              <a:t>)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Limit exposure to news/media</a:t>
            </a:r>
          </a:p>
          <a:p>
            <a:pPr lvl="1"/>
            <a:r>
              <a:rPr lang="en-US" dirty="0"/>
              <a:t>Balance of staying informed vs. overwhelmed</a:t>
            </a:r>
          </a:p>
          <a:p>
            <a:r>
              <a:rPr lang="en-US" dirty="0"/>
              <a:t>Maintain a routine</a:t>
            </a:r>
          </a:p>
          <a:p>
            <a:r>
              <a:rPr lang="en-US" dirty="0"/>
              <a:t>Take reasonable precautions</a:t>
            </a:r>
          </a:p>
          <a:p>
            <a:r>
              <a:rPr lang="en-US" dirty="0"/>
              <a:t>Practice self-kindness</a:t>
            </a:r>
          </a:p>
          <a:p>
            <a:r>
              <a:rPr lang="en-US" dirty="0"/>
              <a:t>Stick to consistent meal times</a:t>
            </a:r>
          </a:p>
          <a:p>
            <a:r>
              <a:rPr lang="en-US" dirty="0"/>
              <a:t>Don’t oversleep</a:t>
            </a:r>
          </a:p>
          <a:p>
            <a:r>
              <a:rPr lang="en-US" dirty="0"/>
              <a:t>Physical activity</a:t>
            </a:r>
          </a:p>
          <a:p>
            <a:r>
              <a:rPr lang="en-US" dirty="0"/>
              <a:t>Practice acceptance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Social support/connection</a:t>
            </a:r>
          </a:p>
          <a:p>
            <a:pPr lvl="1"/>
            <a:r>
              <a:rPr lang="en-US" dirty="0"/>
              <a:t>Marco Polo</a:t>
            </a:r>
          </a:p>
          <a:p>
            <a:pPr lvl="1"/>
            <a:r>
              <a:rPr lang="en-US" dirty="0"/>
              <a:t>Zoom</a:t>
            </a:r>
          </a:p>
          <a:p>
            <a:pPr lvl="1"/>
            <a:r>
              <a:rPr lang="en-US" dirty="0"/>
              <a:t>Google</a:t>
            </a:r>
          </a:p>
          <a:p>
            <a:pPr lvl="1"/>
            <a:r>
              <a:rPr lang="en-US" dirty="0"/>
              <a:t>FaceTime</a:t>
            </a:r>
          </a:p>
          <a:p>
            <a:pPr lvl="1"/>
            <a:r>
              <a:rPr lang="en-US" dirty="0"/>
              <a:t>Snapchat</a:t>
            </a:r>
          </a:p>
          <a:p>
            <a:pPr lvl="1"/>
            <a:r>
              <a:rPr lang="en-US" dirty="0"/>
              <a:t>Skype</a:t>
            </a:r>
          </a:p>
          <a:p>
            <a:pPr lvl="1"/>
            <a:r>
              <a:rPr lang="en-US" dirty="0"/>
              <a:t>WhatsApp</a:t>
            </a:r>
          </a:p>
          <a:p>
            <a:pPr lvl="1"/>
            <a:r>
              <a:rPr lang="en-US" dirty="0" err="1"/>
              <a:t>TikTok</a:t>
            </a:r>
            <a:endParaRPr lang="en-US" dirty="0"/>
          </a:p>
          <a:p>
            <a:r>
              <a:rPr lang="en-US" dirty="0"/>
              <a:t>Advocate for your needs</a:t>
            </a:r>
          </a:p>
          <a:p>
            <a:pPr lvl="1"/>
            <a:r>
              <a:rPr lang="en-US" dirty="0"/>
              <a:t>Communicate with faculty/staff</a:t>
            </a:r>
          </a:p>
          <a:p>
            <a:pPr lvl="1"/>
            <a:r>
              <a:rPr lang="en-US" dirty="0"/>
              <a:t>Communication with healthcare providers</a:t>
            </a:r>
          </a:p>
          <a:p>
            <a:pPr lvl="1"/>
            <a:r>
              <a:rPr lang="en-US" dirty="0"/>
              <a:t>Look-up local/state resources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4674" y="5896093"/>
            <a:ext cx="51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Rockwell" panose="02060603020205020403" pitchFamily="18" charset="0"/>
                <a:hlinkClick r:id="rId4"/>
              </a:rPr>
              <a:t>Coronavirus Anxiety Workbook</a:t>
            </a:r>
            <a:endParaRPr lang="en-US" sz="20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465727" y="5949954"/>
            <a:ext cx="1445698" cy="32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8131096" y="5949954"/>
            <a:ext cx="1445698" cy="32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399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6CA70E-ED75-4FF0-A862-8EF12B737755}">
  <ds:schemaRefs>
    <ds:schemaRef ds:uri="http://schemas.microsoft.com/office/infopath/2007/PartnerControls"/>
    <ds:schemaRef ds:uri="71af3243-3dd4-4a8d-8c0d-dd76da1f02a5"/>
    <ds:schemaRef ds:uri="http://purl.org/dc/elements/1.1/"/>
    <ds:schemaRef ds:uri="http://www.w3.org/XML/1998/namespace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does, teacher does</Template>
  <TotalTime>0</TotalTime>
  <Words>1114</Words>
  <Application>Microsoft Office PowerPoint</Application>
  <PresentationFormat>Widescreen</PresentationFormat>
  <Paragraphs>191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Rockwell</vt:lpstr>
      <vt:lpstr>Tahoma</vt:lpstr>
      <vt:lpstr>Basis</vt:lpstr>
      <vt:lpstr>Coping through  community</vt:lpstr>
      <vt:lpstr>Session Intentions</vt:lpstr>
      <vt:lpstr>Context</vt:lpstr>
      <vt:lpstr>Adjusting Upon Return </vt:lpstr>
      <vt:lpstr>Shared Experiences: Study Abroad</vt:lpstr>
      <vt:lpstr>Shared Experiences: COVID-19 (SAMHSA)</vt:lpstr>
      <vt:lpstr>Impacts on Mental Health</vt:lpstr>
      <vt:lpstr>Ways to Cope</vt:lpstr>
      <vt:lpstr>Ways to Cope With COVID-19 (NAMI)</vt:lpstr>
      <vt:lpstr>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2020-04-06T15:47:24Z</dcterms:created>
  <dcterms:modified xsi:type="dcterms:W3CDTF">2020-04-14T15:07:09Z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